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4" r:id="rId2"/>
    <p:sldId id="265" r:id="rId3"/>
    <p:sldId id="266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4C19C-4FDA-4A43-9EDA-0B5BF4F0C4E7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D22A1-3467-4385-B0AA-D396C62B7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75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2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38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08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007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10/3/2017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63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28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27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99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3467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4980B3-2D27-44BC-A5DE-F8C27850F9DA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10/3/2017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D62926-3828-46B0-BC5F-51B24A9D417E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10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90600" y="0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200" dirty="0" smtClean="0"/>
              <a:t>Me llamo_________________ </a:t>
            </a:r>
            <a:r>
              <a:rPr lang="en-US" sz="3200" smtClean="0"/>
              <a:t>Clase 802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La fecha es el 3 de </a:t>
            </a:r>
            <a:r>
              <a:rPr lang="en-US" sz="3200" dirty="0" err="1" smtClean="0"/>
              <a:t>octubre</a:t>
            </a:r>
            <a:r>
              <a:rPr lang="en-US" sz="3200" dirty="0" smtClean="0"/>
              <a:t> del 2017</a:t>
            </a:r>
            <a:endParaRPr lang="en-US" sz="32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1143000"/>
            <a:ext cx="8077200" cy="56388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Font typeface="Wingdings 2"/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9: </a:t>
            </a:r>
            <a:r>
              <a:rPr lang="es-ES_tradnl" dirty="0" smtClean="0"/>
              <a:t>Cuando vas a clase, ¿cómo estas?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82296" indent="0">
              <a:buFont typeface="Wingdings 2"/>
              <a:buNone/>
            </a:pPr>
            <a:r>
              <a:rPr lang="es-ES_tradnl" i="1" dirty="0" smtClean="0">
                <a:solidFill>
                  <a:srgbClr val="92D050"/>
                </a:solidFill>
              </a:rPr>
              <a:t>L.O.: to </a:t>
            </a:r>
            <a:r>
              <a:rPr lang="es-ES_tradnl" i="1" dirty="0" err="1" smtClean="0">
                <a:solidFill>
                  <a:srgbClr val="92D050"/>
                </a:solidFill>
              </a:rPr>
              <a:t>recall</a:t>
            </a:r>
            <a:r>
              <a:rPr lang="es-ES_tradnl" i="1" dirty="0" smtClean="0">
                <a:solidFill>
                  <a:srgbClr val="92D050"/>
                </a:solidFill>
              </a:rPr>
              <a:t> </a:t>
            </a:r>
            <a:r>
              <a:rPr lang="es-ES_tradnl" i="1" dirty="0" err="1" smtClean="0">
                <a:solidFill>
                  <a:srgbClr val="92D050"/>
                </a:solidFill>
              </a:rPr>
              <a:t>the</a:t>
            </a:r>
            <a:r>
              <a:rPr lang="es-ES_tradnl" i="1" dirty="0" smtClean="0">
                <a:solidFill>
                  <a:srgbClr val="92D050"/>
                </a:solidFill>
              </a:rPr>
              <a:t> use of </a:t>
            </a:r>
            <a:r>
              <a:rPr lang="es-ES_tradnl" i="1" dirty="0" err="1" smtClean="0">
                <a:solidFill>
                  <a:srgbClr val="92D050"/>
                </a:solidFill>
              </a:rPr>
              <a:t>present</a:t>
            </a:r>
            <a:r>
              <a:rPr lang="es-ES_tradnl" i="1" dirty="0" smtClean="0">
                <a:solidFill>
                  <a:srgbClr val="92D050"/>
                </a:solidFill>
              </a:rPr>
              <a:t> tense IR, DAR, ESTAR.</a:t>
            </a:r>
          </a:p>
          <a:p>
            <a:pPr marL="82296" indent="0">
              <a:buFont typeface="Wingdings 2"/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 </a:t>
            </a:r>
            <a:r>
              <a:rPr lang="es-ES_tradnl" dirty="0" err="1" smtClean="0"/>
              <a:t>Copy</a:t>
            </a:r>
            <a:r>
              <a:rPr lang="es-ES_tradnl" dirty="0" smtClean="0"/>
              <a:t> and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.</a:t>
            </a:r>
          </a:p>
          <a:p>
            <a:pPr marL="82296" indent="0">
              <a:buFont typeface="Wingdings 2"/>
              <a:buNone/>
            </a:pPr>
            <a:r>
              <a:rPr lang="es-ES_tradnl" dirty="0" smtClean="0"/>
              <a:t>	</a:t>
            </a:r>
            <a:r>
              <a:rPr lang="es-ES_tradnl" sz="2800" dirty="0" smtClean="0">
                <a:latin typeface="Book Antiqua" panose="02040602050305030304" pitchFamily="18" charset="0"/>
              </a:rPr>
              <a:t>En el café los clientes (1) 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(ver*)</a:t>
            </a:r>
            <a:r>
              <a:rPr lang="es-ES_tradnl" sz="2800" dirty="0" smtClean="0">
                <a:latin typeface="Book Antiqua" panose="02040602050305030304" pitchFamily="18" charset="0"/>
              </a:rPr>
              <a:t> al mesero.  Ellos (2)_________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(hablar)</a:t>
            </a:r>
            <a:r>
              <a:rPr lang="es-ES_tradnl" sz="2800" dirty="0" smtClean="0">
                <a:latin typeface="Book Antiqua" panose="02040602050305030304" pitchFamily="18" charset="0"/>
              </a:rPr>
              <a:t> con el mesero.  Los clientes (3)_________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(leer) </a:t>
            </a:r>
            <a:r>
              <a:rPr lang="es-ES_tradnl" sz="2800" dirty="0" smtClean="0">
                <a:latin typeface="Book Antiqua" panose="02040602050305030304" pitchFamily="18" charset="0"/>
              </a:rPr>
              <a:t>el menú y (4)_________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(decidir)</a:t>
            </a:r>
            <a:r>
              <a:rPr lang="es-ES_tradnl" sz="2800" dirty="0" smtClean="0">
                <a:latin typeface="Book Antiqua" panose="02040602050305030304" pitchFamily="18" charset="0"/>
              </a:rPr>
              <a:t> lo que van a tomar.  Los meseros (5)_________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(tomar)</a:t>
            </a:r>
            <a:r>
              <a:rPr lang="es-ES_tradnl" sz="2800" dirty="0" smtClean="0">
                <a:latin typeface="Book Antiqua" panose="02040602050305030304" pitchFamily="18" charset="0"/>
              </a:rPr>
              <a:t> la orden y (6)_________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(escribir)</a:t>
            </a:r>
            <a:r>
              <a:rPr lang="es-ES_tradnl" sz="2800" dirty="0" smtClean="0">
                <a:latin typeface="Book Antiqua" panose="02040602050305030304" pitchFamily="18" charset="0"/>
              </a:rPr>
              <a:t> la orden en un cuaderno pequeño.  Los meseros no (7)___________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(leer)</a:t>
            </a:r>
            <a:r>
              <a:rPr lang="es-ES_tradnl" sz="2800" dirty="0" smtClean="0">
                <a:latin typeface="Book Antiqua" panose="02040602050305030304" pitchFamily="18" charset="0"/>
              </a:rPr>
              <a:t> el menú.  Y los clientes no (8)__________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(escribir)</a:t>
            </a:r>
            <a:r>
              <a:rPr lang="es-ES_tradnl" sz="2800" dirty="0" smtClean="0">
                <a:latin typeface="Book Antiqua" panose="02040602050305030304" pitchFamily="18" charset="0"/>
              </a:rPr>
              <a:t> la orden.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97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22961" y="-34636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3600" b="1" smtClean="0">
                <a:solidFill>
                  <a:srgbClr val="FF0000"/>
                </a:solidFill>
              </a:rPr>
              <a:t>REPASO DE CONJUGACIONES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1052716"/>
              </p:ext>
            </p:extLst>
          </p:nvPr>
        </p:nvGraphicFramePr>
        <p:xfrm>
          <a:off x="0" y="1189521"/>
          <a:ext cx="8991599" cy="5208255"/>
        </p:xfrm>
        <a:graphic>
          <a:graphicData uri="http://schemas.openxmlformats.org/drawingml/2006/table">
            <a:tbl>
              <a:tblPr/>
              <a:tblGrid>
                <a:gridCol w="1933677"/>
                <a:gridCol w="2104923"/>
                <a:gridCol w="2895600"/>
                <a:gridCol w="2057399"/>
              </a:tblGrid>
              <a:tr h="7620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Ayudar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help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Comprender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comprehend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Recibir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receive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56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28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3000" y="0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990600"/>
            <a:ext cx="7924800" cy="6096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ES_tradnl" smtClean="0"/>
              <a:t>Copia y responde con la respuesta indicada.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comes en la cafetería de tu escuela? </a:t>
            </a:r>
            <a:r>
              <a:rPr lang="es-ES_tradnl" sz="2600" i="1" smtClean="0">
                <a:cs typeface="AngsanaUPC" panose="02020603050405020304" pitchFamily="18" charset="-34"/>
              </a:rPr>
              <a:t>(pollo y ensalada)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beben tú y tus amigos cuando están en el café? </a:t>
            </a:r>
            <a:r>
              <a:rPr lang="es-ES_tradnl" sz="2600" i="1" smtClean="0"/>
              <a:t>(refrescos)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leen ustedes cuando están en el café? </a:t>
            </a:r>
            <a:r>
              <a:rPr lang="es-ES_tradnl" sz="2600" i="1" smtClean="0"/>
              <a:t>(el menú)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¿Quién escribe la orden? </a:t>
            </a:r>
            <a:r>
              <a:rPr lang="es-ES_tradnl" sz="2600" i="1" smtClean="0"/>
              <a:t>(el mesero)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aprendes en la escuela? </a:t>
            </a:r>
            <a:r>
              <a:rPr lang="es-ES_tradnl" sz="2600" i="1" smtClean="0"/>
              <a:t>(español)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En la clase de español, ¿leen Uds. mucho? </a:t>
            </a:r>
            <a:r>
              <a:rPr lang="es-ES_tradnl" sz="3000" i="1" smtClean="0"/>
              <a:t>(si)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escriben mucho los alumnos en la clase de español? </a:t>
            </a:r>
            <a:r>
              <a:rPr lang="es-ES_tradnl" sz="2600" i="1" smtClean="0"/>
              <a:t>(apuntes)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¿Comprendes a la profesora cuando ella habla? </a:t>
            </a:r>
            <a:r>
              <a:rPr lang="es-ES_tradnl" sz="2600" i="1" smtClean="0"/>
              <a:t>(a veces)</a:t>
            </a:r>
            <a:endParaRPr lang="es-ES_tradnl" sz="2600" i="1" dirty="0"/>
          </a:p>
        </p:txBody>
      </p:sp>
    </p:spTree>
    <p:extLst>
      <p:ext uri="{BB962C8B-B14F-4D97-AF65-F5344CB8AC3E}">
        <p14:creationId xmlns:p14="http://schemas.microsoft.com/office/powerpoint/2010/main" val="538195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762000"/>
            <a:ext cx="8229600" cy="5791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s-ES_tradnl" altLang="en-US" sz="2800" dirty="0" smtClean="0"/>
              <a:t>Los verbos irregulares </a:t>
            </a:r>
            <a:r>
              <a:rPr lang="es-ES_tradnl" altLang="en-US" sz="2800" b="1" dirty="0" smtClean="0"/>
              <a:t>ir, dar, </a:t>
            </a:r>
            <a:r>
              <a:rPr lang="es-ES_tradnl" altLang="en-US" sz="2800" dirty="0" smtClean="0"/>
              <a:t>y</a:t>
            </a:r>
            <a:r>
              <a:rPr lang="es-ES_tradnl" altLang="en-US" sz="2800" b="1" dirty="0" smtClean="0"/>
              <a:t> estar </a:t>
            </a:r>
            <a:r>
              <a:rPr lang="es-ES_tradnl" altLang="en-US" sz="2800" dirty="0" smtClean="0"/>
              <a:t>son iguales a los verbos regulares </a:t>
            </a:r>
            <a:r>
              <a:rPr lang="es-ES_tradnl" altLang="en-US" sz="2800" b="1" dirty="0" smtClean="0"/>
              <a:t>–AR</a:t>
            </a:r>
            <a:r>
              <a:rPr lang="es-ES_tradnl" altLang="en-US" sz="2800" dirty="0" smtClean="0"/>
              <a:t> excepto en el </a:t>
            </a:r>
            <a:r>
              <a:rPr lang="es-ES_tradnl" alt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YO</a:t>
            </a:r>
            <a:r>
              <a:rPr lang="es-ES_tradnl" altLang="en-US" sz="2800" dirty="0" smtClean="0"/>
              <a:t>: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    </a:t>
            </a:r>
            <a:r>
              <a:rPr lang="es-ES_tradnl" altLang="en-US" sz="2800" i="1" dirty="0" smtClean="0"/>
              <a:t>(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irregular </a:t>
            </a:r>
            <a:r>
              <a:rPr lang="es-ES_tradnl" altLang="en-US" sz="2800" i="1" dirty="0" err="1" smtClean="0"/>
              <a:t>verbs</a:t>
            </a:r>
            <a:r>
              <a:rPr lang="es-ES_tradnl" altLang="en-US" sz="2800" i="1" dirty="0" smtClean="0"/>
              <a:t> </a:t>
            </a:r>
            <a:r>
              <a:rPr lang="es-ES_tradnl" altLang="en-US" sz="2800" b="1" i="1" dirty="0" smtClean="0"/>
              <a:t>ir, dar</a:t>
            </a:r>
            <a:r>
              <a:rPr lang="es-ES_tradnl" altLang="en-US" sz="2800" i="1" dirty="0" smtClean="0"/>
              <a:t> and </a:t>
            </a:r>
            <a:r>
              <a:rPr lang="es-ES_tradnl" altLang="en-US" sz="2800" b="1" i="1" dirty="0" smtClean="0"/>
              <a:t>estar</a:t>
            </a:r>
            <a:r>
              <a:rPr lang="es-ES_tradnl" altLang="en-US" sz="2800" i="1" dirty="0" smtClean="0"/>
              <a:t> are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same</a:t>
            </a:r>
            <a:r>
              <a:rPr lang="es-ES_tradnl" altLang="en-US" sz="2800" i="1" dirty="0" smtClean="0"/>
              <a:t> as regular </a:t>
            </a:r>
            <a:r>
              <a:rPr lang="es-ES_tradnl" altLang="en-US" sz="2800" b="1" i="1" dirty="0" smtClean="0"/>
              <a:t>–AR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verbs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except</a:t>
            </a:r>
            <a:r>
              <a:rPr lang="es-ES_tradnl" altLang="en-US" sz="2800" i="1" dirty="0" smtClean="0"/>
              <a:t> in </a:t>
            </a:r>
            <a:r>
              <a:rPr lang="es-ES_tradnl" altLang="en-US" sz="2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YO</a:t>
            </a:r>
            <a:r>
              <a:rPr lang="es-ES_tradnl" altLang="en-US" sz="2800" i="1" dirty="0" smtClean="0"/>
              <a:t>)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i="1" dirty="0" smtClean="0"/>
              <a:t>	</a:t>
            </a:r>
            <a:r>
              <a:rPr lang="es-ES_tradnl" altLang="en-US" sz="2800" i="1" dirty="0"/>
              <a:t>	</a:t>
            </a:r>
            <a:r>
              <a:rPr lang="es-ES_tradnl" altLang="en-US" sz="2800" i="1" dirty="0" smtClean="0"/>
              <a:t>	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Ir</a:t>
            </a:r>
            <a:r>
              <a:rPr lang="es-ES_tradnl" altLang="en-US" sz="2800" dirty="0"/>
              <a:t>	 </a:t>
            </a:r>
            <a:r>
              <a:rPr lang="es-ES_tradnl" altLang="en-US" sz="2800" dirty="0" smtClean="0"/>
              <a:t>       </a:t>
            </a:r>
            <a:r>
              <a:rPr lang="es-ES_tradnl" altLang="en-US" sz="2800" b="1" dirty="0" smtClean="0">
                <a:solidFill>
                  <a:srgbClr val="00B050"/>
                </a:solidFill>
              </a:rPr>
              <a:t>Dar	    </a:t>
            </a:r>
            <a:r>
              <a:rPr lang="es-ES_tradnl" altLang="en-US" sz="2800" b="1" dirty="0" smtClean="0">
                <a:solidFill>
                  <a:srgbClr val="7030A0"/>
                </a:solidFill>
              </a:rPr>
              <a:t>Estar</a:t>
            </a:r>
            <a:r>
              <a:rPr lang="es-ES_tradnl" altLang="en-US" sz="2800" dirty="0"/>
              <a:t>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Yo </a:t>
            </a:r>
            <a:r>
              <a:rPr lang="es-ES_tradnl" altLang="en-US" sz="2800" dirty="0"/>
              <a:t>	</a:t>
            </a:r>
            <a:r>
              <a:rPr lang="es-ES_tradnl" altLang="en-US" sz="2800" dirty="0" smtClean="0"/>
              <a:t>    </a:t>
            </a:r>
            <a:r>
              <a:rPr lang="es-ES_tradnl" altLang="en-US" sz="2800" dirty="0"/>
              <a:t>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Tú </a:t>
            </a:r>
            <a:r>
              <a:rPr lang="es-ES_tradnl" altLang="en-US" sz="2800" dirty="0"/>
              <a:t>		</a:t>
            </a:r>
            <a:r>
              <a:rPr lang="es-ES_tradnl" altLang="en-US" sz="2800" dirty="0" smtClean="0"/>
              <a:t>    </a:t>
            </a:r>
            <a:r>
              <a:rPr lang="es-ES_tradnl" altLang="en-US" sz="2800" dirty="0"/>
              <a:t>		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/>
              <a:t>Él Ella </a:t>
            </a:r>
            <a:endParaRPr lang="es-ES_tradnl" altLang="en-US" sz="2800" dirty="0" smtClean="0"/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dirty="0"/>
              <a:t> </a:t>
            </a:r>
            <a:r>
              <a:rPr lang="es-ES_tradnl" altLang="en-US" dirty="0" smtClean="0"/>
              <a:t> </a:t>
            </a:r>
            <a:r>
              <a:rPr lang="es-ES_tradnl" altLang="en-US" sz="2800" dirty="0" err="1" smtClean="0"/>
              <a:t>Ud</a:t>
            </a:r>
            <a:endParaRPr lang="es-ES_tradnl" altLang="en-US" dirty="0"/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 smtClean="0"/>
              <a:t>Nosotros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dirty="0" smtClean="0"/>
              <a:t>Ellos Ellas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 smtClean="0"/>
              <a:t>    Uds.</a:t>
            </a:r>
            <a:r>
              <a:rPr lang="es-ES_tradnl" altLang="en-US" sz="2800" dirty="0"/>
              <a:t>		</a:t>
            </a:r>
          </a:p>
          <a:p>
            <a:pPr marL="402336" lvl="1" indent="0">
              <a:lnSpc>
                <a:spcPct val="90000"/>
              </a:lnSpc>
              <a:buNone/>
              <a:defRPr/>
            </a:pPr>
            <a:r>
              <a:rPr lang="es-ES_tradnl" altLang="en-US" sz="2800" dirty="0"/>
              <a:t>	</a:t>
            </a:r>
          </a:p>
        </p:txBody>
      </p:sp>
      <p:sp>
        <p:nvSpPr>
          <p:cNvPr id="52" name="Text Box 59"/>
          <p:cNvSpPr txBox="1">
            <a:spLocks noChangeArrowheads="1"/>
          </p:cNvSpPr>
          <p:nvPr/>
        </p:nvSpPr>
        <p:spPr bwMode="auto">
          <a:xfrm>
            <a:off x="914400" y="6396335"/>
            <a:ext cx="8229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</a:pPr>
            <a:r>
              <a:rPr lang="en-US" altLang="en-US" sz="24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Most irregular verb in the Spanish language!!</a:t>
            </a:r>
            <a:endParaRPr lang="en-US" altLang="en-US" sz="24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46038"/>
            <a:ext cx="8915400" cy="808038"/>
          </a:xfrm>
        </p:spPr>
        <p:txBody>
          <a:bodyPr>
            <a:normAutofit fontScale="90000"/>
          </a:bodyPr>
          <a:lstStyle/>
          <a:p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Repaso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Gramatical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  <a:r>
              <a:rPr lang="en-US" altLang="en-US" sz="4000" b="1" dirty="0" smtClean="0">
                <a:solidFill>
                  <a:srgbClr val="FFC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irregulares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</a:t>
            </a:r>
            <a:endParaRPr lang="en-US" altLang="en-US" sz="4000" b="1" dirty="0" smtClean="0">
              <a:solidFill>
                <a:srgbClr val="FFC000"/>
              </a:solidFill>
            </a:endParaRP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3698787" y="2890837"/>
            <a:ext cx="7970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itchFamily="34" charset="0"/>
              </a:rPr>
              <a:t>voy</a:t>
            </a:r>
            <a:endParaRPr lang="en-US" altLang="en-US" sz="2400" b="1" dirty="0">
              <a:solidFill>
                <a:schemeClr val="accent5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3733800" y="3347233"/>
            <a:ext cx="7729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vas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3810000" y="4036219"/>
            <a:ext cx="5902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va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3429000" y="4724400"/>
            <a:ext cx="13099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vamos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3685963" y="5410200"/>
            <a:ext cx="8098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van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080836" y="3352800"/>
            <a:ext cx="7148764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80835" y="3810000"/>
            <a:ext cx="71487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159125" y="2438400"/>
            <a:ext cx="10318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029200" y="2438400"/>
            <a:ext cx="0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115105" y="2890837"/>
            <a:ext cx="7114495" cy="47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066800" y="2438400"/>
            <a:ext cx="14035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094509" y="4799409"/>
            <a:ext cx="713509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608618" y="2434023"/>
            <a:ext cx="0" cy="36619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080835" y="5195239"/>
            <a:ext cx="71487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080835" y="6096000"/>
            <a:ext cx="71487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066800" y="2438400"/>
            <a:ext cx="7162800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59"/>
          <p:cNvSpPr txBox="1">
            <a:spLocks noChangeArrowheads="1"/>
          </p:cNvSpPr>
          <p:nvPr/>
        </p:nvSpPr>
        <p:spPr bwMode="auto">
          <a:xfrm>
            <a:off x="5436959" y="2895600"/>
            <a:ext cx="8114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itchFamily="34" charset="0"/>
              </a:rPr>
              <a:t>doy</a:t>
            </a:r>
            <a:endParaRPr lang="en-US" altLang="en-US" sz="2400" b="1" dirty="0">
              <a:solidFill>
                <a:schemeClr val="accent5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46" name="Text Box 59"/>
          <p:cNvSpPr txBox="1">
            <a:spLocks noChangeArrowheads="1"/>
          </p:cNvSpPr>
          <p:nvPr/>
        </p:nvSpPr>
        <p:spPr bwMode="auto">
          <a:xfrm>
            <a:off x="5410200" y="3348335"/>
            <a:ext cx="7873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das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7" name="Text Box 59"/>
          <p:cNvSpPr txBox="1">
            <a:spLocks noChangeArrowheads="1"/>
          </p:cNvSpPr>
          <p:nvPr/>
        </p:nvSpPr>
        <p:spPr bwMode="auto">
          <a:xfrm>
            <a:off x="5528331" y="4034135"/>
            <a:ext cx="6046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da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8" name="Text Box 59"/>
          <p:cNvSpPr txBox="1">
            <a:spLocks noChangeArrowheads="1"/>
          </p:cNvSpPr>
          <p:nvPr/>
        </p:nvSpPr>
        <p:spPr bwMode="auto">
          <a:xfrm>
            <a:off x="5181600" y="4724400"/>
            <a:ext cx="13244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B050"/>
                </a:solidFill>
                <a:latin typeface="Verdana" pitchFamily="34" charset="0"/>
              </a:rPr>
              <a:t>damos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9" name="Text Box 59"/>
          <p:cNvSpPr txBox="1">
            <a:spLocks noChangeArrowheads="1"/>
          </p:cNvSpPr>
          <p:nvPr/>
        </p:nvSpPr>
        <p:spPr bwMode="auto">
          <a:xfrm>
            <a:off x="5410200" y="5405735"/>
            <a:ext cx="8242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B050"/>
                </a:solidFill>
                <a:latin typeface="Verdana" pitchFamily="34" charset="0"/>
              </a:rPr>
              <a:t>dan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109" name="Oval 4108"/>
          <p:cNvSpPr/>
          <p:nvPr/>
        </p:nvSpPr>
        <p:spPr>
          <a:xfrm>
            <a:off x="3169443" y="2438400"/>
            <a:ext cx="1859757" cy="398183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8229600" y="2438400"/>
            <a:ext cx="0" cy="36619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Box 59"/>
          <p:cNvSpPr txBox="1">
            <a:spLocks noChangeArrowheads="1"/>
          </p:cNvSpPr>
          <p:nvPr/>
        </p:nvSpPr>
        <p:spPr bwMode="auto">
          <a:xfrm>
            <a:off x="6872165" y="2895601"/>
            <a:ext cx="1124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itchFamily="34" charset="0"/>
              </a:rPr>
              <a:t>estoy</a:t>
            </a:r>
            <a:endParaRPr lang="en-US" altLang="en-US" sz="2400" b="1" dirty="0">
              <a:solidFill>
                <a:schemeClr val="accent5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54" name="Text Box 59"/>
          <p:cNvSpPr txBox="1">
            <a:spLocks noChangeArrowheads="1"/>
          </p:cNvSpPr>
          <p:nvPr/>
        </p:nvSpPr>
        <p:spPr bwMode="auto">
          <a:xfrm>
            <a:off x="6858000" y="3348335"/>
            <a:ext cx="10999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7030A0"/>
                </a:solidFill>
                <a:latin typeface="Verdana" pitchFamily="34" charset="0"/>
              </a:rPr>
              <a:t>estás</a:t>
            </a:r>
            <a:endParaRPr lang="en-US" altLang="en-US" sz="24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55" name="Text Box 59"/>
          <p:cNvSpPr txBox="1">
            <a:spLocks noChangeArrowheads="1"/>
          </p:cNvSpPr>
          <p:nvPr/>
        </p:nvSpPr>
        <p:spPr bwMode="auto">
          <a:xfrm>
            <a:off x="6934200" y="4034135"/>
            <a:ext cx="9172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7030A0"/>
                </a:solidFill>
                <a:latin typeface="Verdana" pitchFamily="34" charset="0"/>
              </a:rPr>
              <a:t>está</a:t>
            </a:r>
            <a:endParaRPr lang="en-US" altLang="en-US" sz="24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56" name="Text Box 59"/>
          <p:cNvSpPr txBox="1">
            <a:spLocks noChangeArrowheads="1"/>
          </p:cNvSpPr>
          <p:nvPr/>
        </p:nvSpPr>
        <p:spPr bwMode="auto">
          <a:xfrm>
            <a:off x="6629400" y="4724400"/>
            <a:ext cx="16369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7030A0"/>
                </a:solidFill>
                <a:latin typeface="Verdana" pitchFamily="34" charset="0"/>
              </a:rPr>
              <a:t>estamos</a:t>
            </a:r>
            <a:endParaRPr lang="en-US" altLang="en-US" sz="24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6858000" y="5405735"/>
            <a:ext cx="11368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7030A0"/>
                </a:solidFill>
                <a:latin typeface="Verdana" pitchFamily="34" charset="0"/>
              </a:rPr>
              <a:t>están</a:t>
            </a:r>
            <a:endParaRPr lang="en-US" altLang="en-US" sz="24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20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TEXTO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R18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R19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4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2293</TotalTime>
  <Words>292</Words>
  <Application>Microsoft Office PowerPoint</Application>
  <PresentationFormat>On-screen Show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PowerPoint Presentation</vt:lpstr>
      <vt:lpstr>PowerPoint Presentation</vt:lpstr>
      <vt:lpstr>PowerPoint Presentation</vt:lpstr>
      <vt:lpstr>Repaso Gramatical: Verbos irregulares </vt:lpstr>
      <vt:lpstr>Tarea # 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llamo_________________ Clase 801 La fecha es el primero de octubre del 2015</dc:title>
  <dc:creator>Helen Zumaeta</dc:creator>
  <cp:lastModifiedBy>Helen Zumaeta</cp:lastModifiedBy>
  <cp:revision>26</cp:revision>
  <dcterms:created xsi:type="dcterms:W3CDTF">2015-09-30T22:40:17Z</dcterms:created>
  <dcterms:modified xsi:type="dcterms:W3CDTF">2017-10-03T17:12:56Z</dcterms:modified>
</cp:coreProperties>
</file>